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</p:sldIdLst>
  <p:sldSz cx="18288000" cy="10287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DM Sans Bold" panose="020B0604020202020204" charset="0"/>
      <p:regular r:id="rId9"/>
    </p:embeddedFont>
    <p:embeddedFont>
      <p:font typeface="Open Sans Bold" panose="020B0604020202020204" charset="0"/>
      <p:regular r:id="rId10"/>
    </p:embeddedFont>
    <p:embeddedFont>
      <p:font typeface="Poppins Bold" panose="020B0604020202020204" charset="0"/>
      <p:regular r:id="rId11"/>
    </p:embeddedFont>
    <p:embeddedFont>
      <p:font typeface="Scripter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18" Type="http://schemas.openxmlformats.org/officeDocument/2006/relationships/image" Target="../media/image1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svg"/><Relationship Id="rId20" Type="http://schemas.openxmlformats.org/officeDocument/2006/relationships/image" Target="../media/image21.sv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svg"/><Relationship Id="rId19" Type="http://schemas.openxmlformats.org/officeDocument/2006/relationships/image" Target="../media/image20.png"/><Relationship Id="rId4" Type="http://schemas.openxmlformats.org/officeDocument/2006/relationships/image" Target="../media/image5.svg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13" Type="http://schemas.openxmlformats.org/officeDocument/2006/relationships/image" Target="../media/image28.png"/><Relationship Id="rId3" Type="http://schemas.openxmlformats.org/officeDocument/2006/relationships/image" Target="../media/image22.png"/><Relationship Id="rId7" Type="http://schemas.openxmlformats.org/officeDocument/2006/relationships/image" Target="../media/image10.png"/><Relationship Id="rId12" Type="http://schemas.openxmlformats.org/officeDocument/2006/relationships/image" Target="../media/image2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11" Type="http://schemas.openxmlformats.org/officeDocument/2006/relationships/image" Target="../media/image26.png"/><Relationship Id="rId5" Type="http://schemas.openxmlformats.org/officeDocument/2006/relationships/image" Target="../media/image24.png"/><Relationship Id="rId15" Type="http://schemas.openxmlformats.org/officeDocument/2006/relationships/hyperlink" Target="https://www.rtve.es/play/videos/aqui-hay-trabajo/aqht-fichar/5201639/" TargetMode="External"/><Relationship Id="rId10" Type="http://schemas.openxmlformats.org/officeDocument/2006/relationships/image" Target="../media/image13.svg"/><Relationship Id="rId4" Type="http://schemas.openxmlformats.org/officeDocument/2006/relationships/image" Target="../media/image23.svg"/><Relationship Id="rId9" Type="http://schemas.openxmlformats.org/officeDocument/2006/relationships/image" Target="../media/image12.png"/><Relationship Id="rId14" Type="http://schemas.openxmlformats.org/officeDocument/2006/relationships/image" Target="../media/image2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1295053" y="2678394"/>
            <a:ext cx="2044086" cy="2085525"/>
            <a:chOff x="0" y="0"/>
            <a:chExt cx="605698" cy="617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5698" cy="617977"/>
            </a:xfrm>
            <a:custGeom>
              <a:avLst/>
              <a:gdLst/>
              <a:ahLst/>
              <a:cxnLst/>
              <a:rect l="l" t="t" r="r" b="b"/>
              <a:pathLst>
                <a:path w="605698" h="617977">
                  <a:moveTo>
                    <a:pt x="302849" y="0"/>
                  </a:moveTo>
                  <a:lnTo>
                    <a:pt x="302849" y="0"/>
                  </a:lnTo>
                  <a:cubicBezTo>
                    <a:pt x="470108" y="0"/>
                    <a:pt x="605698" y="135590"/>
                    <a:pt x="605698" y="302849"/>
                  </a:cubicBezTo>
                  <a:lnTo>
                    <a:pt x="605698" y="315128"/>
                  </a:lnTo>
                  <a:cubicBezTo>
                    <a:pt x="605698" y="395449"/>
                    <a:pt x="573791" y="472480"/>
                    <a:pt x="516996" y="529275"/>
                  </a:cubicBezTo>
                  <a:cubicBezTo>
                    <a:pt x="460201" y="586070"/>
                    <a:pt x="383170" y="617977"/>
                    <a:pt x="302849" y="617977"/>
                  </a:cubicBezTo>
                  <a:lnTo>
                    <a:pt x="302849" y="617977"/>
                  </a:lnTo>
                  <a:cubicBezTo>
                    <a:pt x="135590" y="617977"/>
                    <a:pt x="0" y="482387"/>
                    <a:pt x="0" y="315128"/>
                  </a:cubicBezTo>
                  <a:lnTo>
                    <a:pt x="0" y="302849"/>
                  </a:lnTo>
                  <a:cubicBezTo>
                    <a:pt x="0" y="222529"/>
                    <a:pt x="31907" y="145498"/>
                    <a:pt x="88702" y="88702"/>
                  </a:cubicBezTo>
                  <a:cubicBezTo>
                    <a:pt x="145498" y="31907"/>
                    <a:pt x="222529" y="0"/>
                    <a:pt x="302849" y="0"/>
                  </a:cubicBezTo>
                  <a:close/>
                </a:path>
              </a:pathLst>
            </a:custGeom>
            <a:solidFill>
              <a:srgbClr val="F24E88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605698" cy="646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5400000">
            <a:off x="4709246" y="2678394"/>
            <a:ext cx="2044086" cy="2085525"/>
            <a:chOff x="0" y="0"/>
            <a:chExt cx="605698" cy="61797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05698" cy="617977"/>
            </a:xfrm>
            <a:custGeom>
              <a:avLst/>
              <a:gdLst/>
              <a:ahLst/>
              <a:cxnLst/>
              <a:rect l="l" t="t" r="r" b="b"/>
              <a:pathLst>
                <a:path w="605698" h="617977">
                  <a:moveTo>
                    <a:pt x="302849" y="0"/>
                  </a:moveTo>
                  <a:lnTo>
                    <a:pt x="302849" y="0"/>
                  </a:lnTo>
                  <a:cubicBezTo>
                    <a:pt x="470108" y="0"/>
                    <a:pt x="605698" y="135590"/>
                    <a:pt x="605698" y="302849"/>
                  </a:cubicBezTo>
                  <a:lnTo>
                    <a:pt x="605698" y="315128"/>
                  </a:lnTo>
                  <a:cubicBezTo>
                    <a:pt x="605698" y="395449"/>
                    <a:pt x="573791" y="472480"/>
                    <a:pt x="516996" y="529275"/>
                  </a:cubicBezTo>
                  <a:cubicBezTo>
                    <a:pt x="460201" y="586070"/>
                    <a:pt x="383170" y="617977"/>
                    <a:pt x="302849" y="617977"/>
                  </a:cubicBezTo>
                  <a:lnTo>
                    <a:pt x="302849" y="617977"/>
                  </a:lnTo>
                  <a:cubicBezTo>
                    <a:pt x="135590" y="617977"/>
                    <a:pt x="0" y="482387"/>
                    <a:pt x="0" y="315128"/>
                  </a:cubicBezTo>
                  <a:lnTo>
                    <a:pt x="0" y="302849"/>
                  </a:lnTo>
                  <a:cubicBezTo>
                    <a:pt x="0" y="222529"/>
                    <a:pt x="31907" y="145498"/>
                    <a:pt x="88702" y="88702"/>
                  </a:cubicBezTo>
                  <a:cubicBezTo>
                    <a:pt x="145498" y="31907"/>
                    <a:pt x="222529" y="0"/>
                    <a:pt x="302849" y="0"/>
                  </a:cubicBezTo>
                  <a:close/>
                </a:path>
              </a:pathLst>
            </a:custGeom>
            <a:solidFill>
              <a:srgbClr val="F3954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605698" cy="646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5400000">
            <a:off x="8204592" y="2678394"/>
            <a:ext cx="2044086" cy="2085525"/>
            <a:chOff x="0" y="0"/>
            <a:chExt cx="605698" cy="61797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05698" cy="617977"/>
            </a:xfrm>
            <a:custGeom>
              <a:avLst/>
              <a:gdLst/>
              <a:ahLst/>
              <a:cxnLst/>
              <a:rect l="l" t="t" r="r" b="b"/>
              <a:pathLst>
                <a:path w="605698" h="617977">
                  <a:moveTo>
                    <a:pt x="302849" y="0"/>
                  </a:moveTo>
                  <a:lnTo>
                    <a:pt x="302849" y="0"/>
                  </a:lnTo>
                  <a:cubicBezTo>
                    <a:pt x="470108" y="0"/>
                    <a:pt x="605698" y="135590"/>
                    <a:pt x="605698" y="302849"/>
                  </a:cubicBezTo>
                  <a:lnTo>
                    <a:pt x="605698" y="315128"/>
                  </a:lnTo>
                  <a:cubicBezTo>
                    <a:pt x="605698" y="395449"/>
                    <a:pt x="573791" y="472480"/>
                    <a:pt x="516996" y="529275"/>
                  </a:cubicBezTo>
                  <a:cubicBezTo>
                    <a:pt x="460201" y="586070"/>
                    <a:pt x="383170" y="617977"/>
                    <a:pt x="302849" y="617977"/>
                  </a:cubicBezTo>
                  <a:lnTo>
                    <a:pt x="302849" y="617977"/>
                  </a:lnTo>
                  <a:cubicBezTo>
                    <a:pt x="135590" y="617977"/>
                    <a:pt x="0" y="482387"/>
                    <a:pt x="0" y="315128"/>
                  </a:cubicBezTo>
                  <a:lnTo>
                    <a:pt x="0" y="302849"/>
                  </a:lnTo>
                  <a:cubicBezTo>
                    <a:pt x="0" y="222529"/>
                    <a:pt x="31907" y="145498"/>
                    <a:pt x="88702" y="88702"/>
                  </a:cubicBezTo>
                  <a:cubicBezTo>
                    <a:pt x="145498" y="31907"/>
                    <a:pt x="222529" y="0"/>
                    <a:pt x="302849" y="0"/>
                  </a:cubicBezTo>
                  <a:close/>
                </a:path>
              </a:pathLst>
            </a:custGeom>
            <a:solidFill>
              <a:srgbClr val="34C77B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605698" cy="646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5400000">
            <a:off x="11535656" y="2678394"/>
            <a:ext cx="2044086" cy="2085525"/>
            <a:chOff x="0" y="0"/>
            <a:chExt cx="605698" cy="617977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05698" cy="617977"/>
            </a:xfrm>
            <a:custGeom>
              <a:avLst/>
              <a:gdLst/>
              <a:ahLst/>
              <a:cxnLst/>
              <a:rect l="l" t="t" r="r" b="b"/>
              <a:pathLst>
                <a:path w="605698" h="617977">
                  <a:moveTo>
                    <a:pt x="302849" y="0"/>
                  </a:moveTo>
                  <a:lnTo>
                    <a:pt x="302849" y="0"/>
                  </a:lnTo>
                  <a:cubicBezTo>
                    <a:pt x="470108" y="0"/>
                    <a:pt x="605698" y="135590"/>
                    <a:pt x="605698" y="302849"/>
                  </a:cubicBezTo>
                  <a:lnTo>
                    <a:pt x="605698" y="315128"/>
                  </a:lnTo>
                  <a:cubicBezTo>
                    <a:pt x="605698" y="395449"/>
                    <a:pt x="573791" y="472480"/>
                    <a:pt x="516996" y="529275"/>
                  </a:cubicBezTo>
                  <a:cubicBezTo>
                    <a:pt x="460201" y="586070"/>
                    <a:pt x="383170" y="617977"/>
                    <a:pt x="302849" y="617977"/>
                  </a:cubicBezTo>
                  <a:lnTo>
                    <a:pt x="302849" y="617977"/>
                  </a:lnTo>
                  <a:cubicBezTo>
                    <a:pt x="135590" y="617977"/>
                    <a:pt x="0" y="482387"/>
                    <a:pt x="0" y="315128"/>
                  </a:cubicBezTo>
                  <a:lnTo>
                    <a:pt x="0" y="302849"/>
                  </a:lnTo>
                  <a:cubicBezTo>
                    <a:pt x="0" y="222529"/>
                    <a:pt x="31907" y="145498"/>
                    <a:pt x="88702" y="88702"/>
                  </a:cubicBezTo>
                  <a:cubicBezTo>
                    <a:pt x="145498" y="31907"/>
                    <a:pt x="222529" y="0"/>
                    <a:pt x="302849" y="0"/>
                  </a:cubicBezTo>
                  <a:close/>
                </a:path>
              </a:pathLst>
            </a:custGeom>
            <a:solidFill>
              <a:srgbClr val="5B80FC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605698" cy="646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5400000">
            <a:off x="14948861" y="2678394"/>
            <a:ext cx="2044086" cy="2085525"/>
            <a:chOff x="0" y="0"/>
            <a:chExt cx="605698" cy="61797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05698" cy="617977"/>
            </a:xfrm>
            <a:custGeom>
              <a:avLst/>
              <a:gdLst/>
              <a:ahLst/>
              <a:cxnLst/>
              <a:rect l="l" t="t" r="r" b="b"/>
              <a:pathLst>
                <a:path w="605698" h="617977">
                  <a:moveTo>
                    <a:pt x="302849" y="0"/>
                  </a:moveTo>
                  <a:lnTo>
                    <a:pt x="302849" y="0"/>
                  </a:lnTo>
                  <a:cubicBezTo>
                    <a:pt x="470108" y="0"/>
                    <a:pt x="605698" y="135590"/>
                    <a:pt x="605698" y="302849"/>
                  </a:cubicBezTo>
                  <a:lnTo>
                    <a:pt x="605698" y="315128"/>
                  </a:lnTo>
                  <a:cubicBezTo>
                    <a:pt x="605698" y="395449"/>
                    <a:pt x="573791" y="472480"/>
                    <a:pt x="516996" y="529275"/>
                  </a:cubicBezTo>
                  <a:cubicBezTo>
                    <a:pt x="460201" y="586070"/>
                    <a:pt x="383170" y="617977"/>
                    <a:pt x="302849" y="617977"/>
                  </a:cubicBezTo>
                  <a:lnTo>
                    <a:pt x="302849" y="617977"/>
                  </a:lnTo>
                  <a:cubicBezTo>
                    <a:pt x="135590" y="617977"/>
                    <a:pt x="0" y="482387"/>
                    <a:pt x="0" y="315128"/>
                  </a:cubicBezTo>
                  <a:lnTo>
                    <a:pt x="0" y="302849"/>
                  </a:lnTo>
                  <a:cubicBezTo>
                    <a:pt x="0" y="222529"/>
                    <a:pt x="31907" y="145498"/>
                    <a:pt x="88702" y="88702"/>
                  </a:cubicBezTo>
                  <a:cubicBezTo>
                    <a:pt x="145498" y="31907"/>
                    <a:pt x="222529" y="0"/>
                    <a:pt x="302849" y="0"/>
                  </a:cubicBezTo>
                  <a:close/>
                </a:path>
              </a:pathLst>
            </a:custGeom>
            <a:solidFill>
              <a:srgbClr val="F27460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605698" cy="6465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 rot="2700000">
            <a:off x="1435080" y="2845757"/>
            <a:ext cx="1764031" cy="1750801"/>
          </a:xfrm>
          <a:custGeom>
            <a:avLst/>
            <a:gdLst/>
            <a:ahLst/>
            <a:cxnLst/>
            <a:rect l="l" t="t" r="r" b="b"/>
            <a:pathLst>
              <a:path w="1764031" h="1750801">
                <a:moveTo>
                  <a:pt x="0" y="0"/>
                </a:moveTo>
                <a:lnTo>
                  <a:pt x="1764031" y="0"/>
                </a:lnTo>
                <a:lnTo>
                  <a:pt x="1764031" y="1750800"/>
                </a:lnTo>
                <a:lnTo>
                  <a:pt x="0" y="1750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8" name="Freeform 18"/>
          <p:cNvSpPr/>
          <p:nvPr/>
        </p:nvSpPr>
        <p:spPr>
          <a:xfrm rot="2700000">
            <a:off x="4849273" y="2845757"/>
            <a:ext cx="1764031" cy="1750801"/>
          </a:xfrm>
          <a:custGeom>
            <a:avLst/>
            <a:gdLst/>
            <a:ahLst/>
            <a:cxnLst/>
            <a:rect l="l" t="t" r="r" b="b"/>
            <a:pathLst>
              <a:path w="1764031" h="1750801">
                <a:moveTo>
                  <a:pt x="0" y="0"/>
                </a:moveTo>
                <a:lnTo>
                  <a:pt x="1764032" y="0"/>
                </a:lnTo>
                <a:lnTo>
                  <a:pt x="1764032" y="1750800"/>
                </a:lnTo>
                <a:lnTo>
                  <a:pt x="0" y="1750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9" name="Freeform 19"/>
          <p:cNvSpPr/>
          <p:nvPr/>
        </p:nvSpPr>
        <p:spPr>
          <a:xfrm rot="2700000">
            <a:off x="8344620" y="2845757"/>
            <a:ext cx="1764031" cy="1750801"/>
          </a:xfrm>
          <a:custGeom>
            <a:avLst/>
            <a:gdLst/>
            <a:ahLst/>
            <a:cxnLst/>
            <a:rect l="l" t="t" r="r" b="b"/>
            <a:pathLst>
              <a:path w="1764031" h="1750801">
                <a:moveTo>
                  <a:pt x="0" y="0"/>
                </a:moveTo>
                <a:lnTo>
                  <a:pt x="1764031" y="0"/>
                </a:lnTo>
                <a:lnTo>
                  <a:pt x="1764031" y="1750800"/>
                </a:lnTo>
                <a:lnTo>
                  <a:pt x="0" y="1750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0" name="Freeform 20"/>
          <p:cNvSpPr/>
          <p:nvPr/>
        </p:nvSpPr>
        <p:spPr>
          <a:xfrm rot="2700000">
            <a:off x="11675684" y="2845757"/>
            <a:ext cx="1764031" cy="1750801"/>
          </a:xfrm>
          <a:custGeom>
            <a:avLst/>
            <a:gdLst/>
            <a:ahLst/>
            <a:cxnLst/>
            <a:rect l="l" t="t" r="r" b="b"/>
            <a:pathLst>
              <a:path w="1764031" h="1750801">
                <a:moveTo>
                  <a:pt x="0" y="0"/>
                </a:moveTo>
                <a:lnTo>
                  <a:pt x="1764031" y="0"/>
                </a:lnTo>
                <a:lnTo>
                  <a:pt x="1764031" y="1750800"/>
                </a:lnTo>
                <a:lnTo>
                  <a:pt x="0" y="1750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1" name="Freeform 21"/>
          <p:cNvSpPr/>
          <p:nvPr/>
        </p:nvSpPr>
        <p:spPr>
          <a:xfrm rot="2700000">
            <a:off x="15088889" y="2845757"/>
            <a:ext cx="1764031" cy="1750801"/>
          </a:xfrm>
          <a:custGeom>
            <a:avLst/>
            <a:gdLst/>
            <a:ahLst/>
            <a:cxnLst/>
            <a:rect l="l" t="t" r="r" b="b"/>
            <a:pathLst>
              <a:path w="1764031" h="1750801">
                <a:moveTo>
                  <a:pt x="0" y="0"/>
                </a:moveTo>
                <a:lnTo>
                  <a:pt x="1764031" y="0"/>
                </a:lnTo>
                <a:lnTo>
                  <a:pt x="1764031" y="1750800"/>
                </a:lnTo>
                <a:lnTo>
                  <a:pt x="0" y="1750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22" name="Group 22"/>
          <p:cNvGrpSpPr/>
          <p:nvPr/>
        </p:nvGrpSpPr>
        <p:grpSpPr>
          <a:xfrm>
            <a:off x="672406" y="5059601"/>
            <a:ext cx="3289380" cy="890016"/>
            <a:chOff x="0" y="0"/>
            <a:chExt cx="1543747" cy="41769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43747" cy="417696"/>
            </a:xfrm>
            <a:custGeom>
              <a:avLst/>
              <a:gdLst/>
              <a:ahLst/>
              <a:cxnLst/>
              <a:rect l="l" t="t" r="r" b="b"/>
              <a:pathLst>
                <a:path w="1543747" h="417696">
                  <a:moveTo>
                    <a:pt x="1543747" y="0"/>
                  </a:moveTo>
                  <a:lnTo>
                    <a:pt x="0" y="0"/>
                  </a:lnTo>
                  <a:lnTo>
                    <a:pt x="101600" y="208848"/>
                  </a:lnTo>
                  <a:lnTo>
                    <a:pt x="0" y="417696"/>
                  </a:lnTo>
                  <a:lnTo>
                    <a:pt x="1543747" y="417696"/>
                  </a:lnTo>
                  <a:lnTo>
                    <a:pt x="1442147" y="208848"/>
                  </a:lnTo>
                  <a:lnTo>
                    <a:pt x="1543747" y="0"/>
                  </a:lnTo>
                  <a:close/>
                </a:path>
              </a:pathLst>
            </a:custGeom>
            <a:solidFill>
              <a:srgbClr val="F24E88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88900" y="38100"/>
              <a:ext cx="1365947" cy="379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4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4F4F4"/>
                  </a:solidFill>
                  <a:latin typeface="Open Sans Bold"/>
                </a:rPr>
                <a:t>¿DÓNDE SE REGULA?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4086599" y="5059601"/>
            <a:ext cx="3289380" cy="890016"/>
            <a:chOff x="0" y="0"/>
            <a:chExt cx="1543747" cy="417696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543747" cy="417696"/>
            </a:xfrm>
            <a:custGeom>
              <a:avLst/>
              <a:gdLst/>
              <a:ahLst/>
              <a:cxnLst/>
              <a:rect l="l" t="t" r="r" b="b"/>
              <a:pathLst>
                <a:path w="1543747" h="417696">
                  <a:moveTo>
                    <a:pt x="1543747" y="0"/>
                  </a:moveTo>
                  <a:lnTo>
                    <a:pt x="0" y="0"/>
                  </a:lnTo>
                  <a:lnTo>
                    <a:pt x="101600" y="208848"/>
                  </a:lnTo>
                  <a:lnTo>
                    <a:pt x="0" y="417696"/>
                  </a:lnTo>
                  <a:lnTo>
                    <a:pt x="1543747" y="417696"/>
                  </a:lnTo>
                  <a:lnTo>
                    <a:pt x="1442147" y="208848"/>
                  </a:lnTo>
                  <a:lnTo>
                    <a:pt x="1543747" y="0"/>
                  </a:lnTo>
                  <a:close/>
                </a:path>
              </a:pathLst>
            </a:custGeom>
            <a:solidFill>
              <a:srgbClr val="F3954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88900" y="38100"/>
              <a:ext cx="1365947" cy="379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4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4F4F4"/>
                  </a:solidFill>
                  <a:latin typeface="Open Sans Bold"/>
                </a:rPr>
                <a:t>LÍMITES DE LA JORNADA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7499804" y="5059601"/>
            <a:ext cx="3289380" cy="890016"/>
            <a:chOff x="0" y="0"/>
            <a:chExt cx="1543747" cy="417696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543747" cy="417696"/>
            </a:xfrm>
            <a:custGeom>
              <a:avLst/>
              <a:gdLst/>
              <a:ahLst/>
              <a:cxnLst/>
              <a:rect l="l" t="t" r="r" b="b"/>
              <a:pathLst>
                <a:path w="1543747" h="417696">
                  <a:moveTo>
                    <a:pt x="1543747" y="0"/>
                  </a:moveTo>
                  <a:lnTo>
                    <a:pt x="0" y="0"/>
                  </a:lnTo>
                  <a:lnTo>
                    <a:pt x="101600" y="208848"/>
                  </a:lnTo>
                  <a:lnTo>
                    <a:pt x="0" y="417696"/>
                  </a:lnTo>
                  <a:lnTo>
                    <a:pt x="1543747" y="417696"/>
                  </a:lnTo>
                  <a:lnTo>
                    <a:pt x="1442147" y="208848"/>
                  </a:lnTo>
                  <a:lnTo>
                    <a:pt x="1543747" y="0"/>
                  </a:lnTo>
                  <a:close/>
                </a:path>
              </a:pathLst>
            </a:custGeom>
            <a:solidFill>
              <a:srgbClr val="34C77B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88900" y="38100"/>
              <a:ext cx="1365947" cy="379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4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4F4F4"/>
                  </a:solidFill>
                  <a:latin typeface="Open Sans Bold"/>
                </a:rPr>
                <a:t>¿CÓMO SE COMPUTA?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0913009" y="5059601"/>
            <a:ext cx="3289380" cy="890016"/>
            <a:chOff x="0" y="0"/>
            <a:chExt cx="1543747" cy="417696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543747" cy="417696"/>
            </a:xfrm>
            <a:custGeom>
              <a:avLst/>
              <a:gdLst/>
              <a:ahLst/>
              <a:cxnLst/>
              <a:rect l="l" t="t" r="r" b="b"/>
              <a:pathLst>
                <a:path w="1543747" h="417696">
                  <a:moveTo>
                    <a:pt x="1543747" y="0"/>
                  </a:moveTo>
                  <a:lnTo>
                    <a:pt x="0" y="0"/>
                  </a:lnTo>
                  <a:lnTo>
                    <a:pt x="101600" y="208848"/>
                  </a:lnTo>
                  <a:lnTo>
                    <a:pt x="0" y="417696"/>
                  </a:lnTo>
                  <a:lnTo>
                    <a:pt x="1543747" y="417696"/>
                  </a:lnTo>
                  <a:lnTo>
                    <a:pt x="1442147" y="208848"/>
                  </a:lnTo>
                  <a:lnTo>
                    <a:pt x="1543747" y="0"/>
                  </a:lnTo>
                  <a:close/>
                </a:path>
              </a:pathLst>
            </a:custGeom>
            <a:solidFill>
              <a:srgbClr val="5B80FC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88900" y="38100"/>
              <a:ext cx="1365947" cy="379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4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4F4F4"/>
                  </a:solidFill>
                  <a:latin typeface="Open Sans Bold"/>
                </a:rPr>
                <a:t>TIPOS DE JORNADA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4326214" y="5059601"/>
            <a:ext cx="3289380" cy="890016"/>
            <a:chOff x="0" y="0"/>
            <a:chExt cx="1543747" cy="417696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543747" cy="417696"/>
            </a:xfrm>
            <a:custGeom>
              <a:avLst/>
              <a:gdLst/>
              <a:ahLst/>
              <a:cxnLst/>
              <a:rect l="l" t="t" r="r" b="b"/>
              <a:pathLst>
                <a:path w="1543747" h="417696">
                  <a:moveTo>
                    <a:pt x="1543747" y="0"/>
                  </a:moveTo>
                  <a:lnTo>
                    <a:pt x="0" y="0"/>
                  </a:lnTo>
                  <a:lnTo>
                    <a:pt x="101600" y="208848"/>
                  </a:lnTo>
                  <a:lnTo>
                    <a:pt x="0" y="417696"/>
                  </a:lnTo>
                  <a:lnTo>
                    <a:pt x="1543747" y="417696"/>
                  </a:lnTo>
                  <a:lnTo>
                    <a:pt x="1442147" y="208848"/>
                  </a:lnTo>
                  <a:lnTo>
                    <a:pt x="1543747" y="0"/>
                  </a:lnTo>
                  <a:close/>
                </a:path>
              </a:pathLst>
            </a:custGeom>
            <a:solidFill>
              <a:srgbClr val="F2746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88900" y="38100"/>
              <a:ext cx="1365947" cy="379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544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F4F4F4"/>
                  </a:solidFill>
                  <a:latin typeface="Open Sans Bold"/>
                </a:rPr>
                <a:t>REGISTRO DE JORNADA</a:t>
              </a:r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1605160" y="3308745"/>
            <a:ext cx="1423871" cy="891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91"/>
              </a:lnSpc>
              <a:spcBef>
                <a:spcPct val="0"/>
              </a:spcBef>
            </a:pPr>
            <a:r>
              <a:rPr lang="en-US" sz="6322">
                <a:solidFill>
                  <a:srgbClr val="F24E88"/>
                </a:solidFill>
                <a:latin typeface="DM Sans Bold"/>
              </a:rPr>
              <a:t>01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5019353" y="3308745"/>
            <a:ext cx="1423871" cy="891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91"/>
              </a:lnSpc>
              <a:spcBef>
                <a:spcPct val="0"/>
              </a:spcBef>
            </a:pPr>
            <a:r>
              <a:rPr lang="en-US" sz="6322">
                <a:solidFill>
                  <a:srgbClr val="F39540"/>
                </a:solidFill>
                <a:latin typeface="DM Sans Bold"/>
              </a:rPr>
              <a:t>02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8514700" y="3308745"/>
            <a:ext cx="1423871" cy="891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91"/>
              </a:lnSpc>
              <a:spcBef>
                <a:spcPct val="0"/>
              </a:spcBef>
            </a:pPr>
            <a:r>
              <a:rPr lang="en-US" sz="6322">
                <a:solidFill>
                  <a:srgbClr val="34C77B"/>
                </a:solidFill>
                <a:latin typeface="DM Sans Bold"/>
              </a:rPr>
              <a:t>03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1845764" y="3308745"/>
            <a:ext cx="1423871" cy="891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91"/>
              </a:lnSpc>
              <a:spcBef>
                <a:spcPct val="0"/>
              </a:spcBef>
            </a:pPr>
            <a:r>
              <a:rPr lang="en-US" sz="6322">
                <a:solidFill>
                  <a:srgbClr val="5B80FC"/>
                </a:solidFill>
                <a:latin typeface="DM Sans Bold"/>
              </a:rPr>
              <a:t>04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5258969" y="3308745"/>
            <a:ext cx="1423871" cy="8914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91"/>
              </a:lnSpc>
              <a:spcBef>
                <a:spcPct val="0"/>
              </a:spcBef>
            </a:pPr>
            <a:r>
              <a:rPr lang="en-US" sz="6322">
                <a:solidFill>
                  <a:srgbClr val="F27460"/>
                </a:solidFill>
                <a:latin typeface="DM Sans Bold"/>
              </a:rPr>
              <a:t>05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6774052" y="518127"/>
            <a:ext cx="4740885" cy="1103099"/>
            <a:chOff x="0" y="0"/>
            <a:chExt cx="2548690" cy="593024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2548690" cy="593024"/>
            </a:xfrm>
            <a:custGeom>
              <a:avLst/>
              <a:gdLst/>
              <a:ahLst/>
              <a:cxnLst/>
              <a:rect l="l" t="t" r="r" b="b"/>
              <a:pathLst>
                <a:path w="2548690" h="593024">
                  <a:moveTo>
                    <a:pt x="50623" y="0"/>
                  </a:moveTo>
                  <a:lnTo>
                    <a:pt x="2498067" y="0"/>
                  </a:lnTo>
                  <a:cubicBezTo>
                    <a:pt x="2511493" y="0"/>
                    <a:pt x="2524369" y="5334"/>
                    <a:pt x="2533863" y="14827"/>
                  </a:cubicBezTo>
                  <a:cubicBezTo>
                    <a:pt x="2543357" y="24321"/>
                    <a:pt x="2548690" y="37197"/>
                    <a:pt x="2548690" y="50623"/>
                  </a:cubicBezTo>
                  <a:lnTo>
                    <a:pt x="2548690" y="542401"/>
                  </a:lnTo>
                  <a:cubicBezTo>
                    <a:pt x="2548690" y="555827"/>
                    <a:pt x="2543357" y="568703"/>
                    <a:pt x="2533863" y="578197"/>
                  </a:cubicBezTo>
                  <a:cubicBezTo>
                    <a:pt x="2524369" y="587690"/>
                    <a:pt x="2511493" y="593024"/>
                    <a:pt x="2498067" y="593024"/>
                  </a:cubicBezTo>
                  <a:lnTo>
                    <a:pt x="50623" y="593024"/>
                  </a:lnTo>
                  <a:cubicBezTo>
                    <a:pt x="37197" y="593024"/>
                    <a:pt x="24321" y="587690"/>
                    <a:pt x="14827" y="578197"/>
                  </a:cubicBezTo>
                  <a:cubicBezTo>
                    <a:pt x="5334" y="568703"/>
                    <a:pt x="0" y="555827"/>
                    <a:pt x="0" y="542401"/>
                  </a:cubicBezTo>
                  <a:lnTo>
                    <a:pt x="0" y="50623"/>
                  </a:lnTo>
                  <a:cubicBezTo>
                    <a:pt x="0" y="37197"/>
                    <a:pt x="5334" y="24321"/>
                    <a:pt x="14827" y="14827"/>
                  </a:cubicBezTo>
                  <a:cubicBezTo>
                    <a:pt x="24321" y="5334"/>
                    <a:pt x="37197" y="0"/>
                    <a:pt x="50623" y="0"/>
                  </a:cubicBezTo>
                  <a:close/>
                </a:path>
              </a:pathLst>
            </a:custGeom>
            <a:solidFill>
              <a:srgbClr val="FFDE59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0"/>
              <a:ext cx="2548690" cy="593024"/>
            </a:xfrm>
            <a:prstGeom prst="rect">
              <a:avLst/>
            </a:prstGeom>
          </p:spPr>
          <p:txBody>
            <a:bodyPr lIns="30528" tIns="30528" rIns="30528" bIns="30528" rtlCol="0" anchor="ctr"/>
            <a:lstStyle/>
            <a:p>
              <a:pPr algn="ctr">
                <a:lnSpc>
                  <a:spcPts val="3479"/>
                </a:lnSpc>
              </a:pPr>
              <a:endParaRPr/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1111335" y="702716"/>
            <a:ext cx="16230600" cy="791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103"/>
              </a:lnSpc>
              <a:spcBef>
                <a:spcPct val="0"/>
              </a:spcBef>
            </a:pPr>
            <a:r>
              <a:rPr lang="en-US" sz="5599">
                <a:solidFill>
                  <a:srgbClr val="000000"/>
                </a:solidFill>
                <a:latin typeface="DM Sans Bold"/>
              </a:rPr>
              <a:t>JORNADA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3269635" y="9277350"/>
            <a:ext cx="4630579" cy="338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16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DM Sans Bold"/>
              </a:rPr>
              <a:t>Patricia Rodríguez y Zoe Jordán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3" name="Freeform 3"/>
          <p:cNvSpPr/>
          <p:nvPr/>
        </p:nvSpPr>
        <p:spPr>
          <a:xfrm>
            <a:off x="866994" y="2622199"/>
            <a:ext cx="5446231" cy="911006"/>
          </a:xfrm>
          <a:custGeom>
            <a:avLst/>
            <a:gdLst/>
            <a:ahLst/>
            <a:cxnLst/>
            <a:rect l="l" t="t" r="r" b="b"/>
            <a:pathLst>
              <a:path w="5446231" h="911006">
                <a:moveTo>
                  <a:pt x="0" y="0"/>
                </a:moveTo>
                <a:lnTo>
                  <a:pt x="5446231" y="0"/>
                </a:lnTo>
                <a:lnTo>
                  <a:pt x="5446231" y="911006"/>
                </a:lnTo>
                <a:lnTo>
                  <a:pt x="0" y="9110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4" name="Freeform 4"/>
          <p:cNvSpPr/>
          <p:nvPr/>
        </p:nvSpPr>
        <p:spPr>
          <a:xfrm>
            <a:off x="11935578" y="2985268"/>
            <a:ext cx="5446231" cy="911006"/>
          </a:xfrm>
          <a:custGeom>
            <a:avLst/>
            <a:gdLst/>
            <a:ahLst/>
            <a:cxnLst/>
            <a:rect l="l" t="t" r="r" b="b"/>
            <a:pathLst>
              <a:path w="5446231" h="911006">
                <a:moveTo>
                  <a:pt x="0" y="0"/>
                </a:moveTo>
                <a:lnTo>
                  <a:pt x="5446232" y="0"/>
                </a:lnTo>
                <a:lnTo>
                  <a:pt x="5446232" y="911006"/>
                </a:lnTo>
                <a:lnTo>
                  <a:pt x="0" y="9110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grpSp>
        <p:nvGrpSpPr>
          <p:cNvPr id="5" name="Group 5"/>
          <p:cNvGrpSpPr/>
          <p:nvPr/>
        </p:nvGrpSpPr>
        <p:grpSpPr>
          <a:xfrm>
            <a:off x="6961273" y="8145361"/>
            <a:ext cx="10935028" cy="1983154"/>
            <a:chOff x="0" y="0"/>
            <a:chExt cx="3148834" cy="5710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48834" cy="571066"/>
            </a:xfrm>
            <a:custGeom>
              <a:avLst/>
              <a:gdLst/>
              <a:ahLst/>
              <a:cxnLst/>
              <a:rect l="l" t="t" r="r" b="b"/>
              <a:pathLst>
                <a:path w="3148834" h="571066">
                  <a:moveTo>
                    <a:pt x="25488" y="0"/>
                  </a:moveTo>
                  <a:lnTo>
                    <a:pt x="3123347" y="0"/>
                  </a:lnTo>
                  <a:cubicBezTo>
                    <a:pt x="3137423" y="0"/>
                    <a:pt x="3148834" y="11411"/>
                    <a:pt x="3148834" y="25488"/>
                  </a:cubicBezTo>
                  <a:lnTo>
                    <a:pt x="3148834" y="545578"/>
                  </a:lnTo>
                  <a:cubicBezTo>
                    <a:pt x="3148834" y="552338"/>
                    <a:pt x="3146149" y="558821"/>
                    <a:pt x="3141369" y="563601"/>
                  </a:cubicBezTo>
                  <a:cubicBezTo>
                    <a:pt x="3136589" y="568381"/>
                    <a:pt x="3130106" y="571066"/>
                    <a:pt x="3123347" y="571066"/>
                  </a:cubicBezTo>
                  <a:lnTo>
                    <a:pt x="25488" y="571066"/>
                  </a:lnTo>
                  <a:cubicBezTo>
                    <a:pt x="18728" y="571066"/>
                    <a:pt x="12245" y="568381"/>
                    <a:pt x="7465" y="563601"/>
                  </a:cubicBezTo>
                  <a:cubicBezTo>
                    <a:pt x="2685" y="558821"/>
                    <a:pt x="0" y="552338"/>
                    <a:pt x="0" y="545578"/>
                  </a:cubicBezTo>
                  <a:lnTo>
                    <a:pt x="0" y="25488"/>
                  </a:lnTo>
                  <a:cubicBezTo>
                    <a:pt x="0" y="18728"/>
                    <a:pt x="2685" y="12245"/>
                    <a:pt x="7465" y="7465"/>
                  </a:cubicBezTo>
                  <a:cubicBezTo>
                    <a:pt x="12245" y="2685"/>
                    <a:pt x="18728" y="0"/>
                    <a:pt x="25488" y="0"/>
                  </a:cubicBezTo>
                  <a:close/>
                </a:path>
              </a:pathLst>
            </a:custGeom>
            <a:solidFill>
              <a:srgbClr val="60E1A3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8575"/>
              <a:ext cx="3148834" cy="542491"/>
            </a:xfrm>
            <a:prstGeom prst="rect">
              <a:avLst/>
            </a:prstGeom>
          </p:spPr>
          <p:txBody>
            <a:bodyPr lIns="71438" tIns="71438" rIns="71438" bIns="71438" rtlCol="0" anchor="ctr"/>
            <a:lstStyle/>
            <a:p>
              <a:pPr algn="ctr">
                <a:lnSpc>
                  <a:spcPts val="2598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2268119" y="7492347"/>
            <a:ext cx="5446231" cy="911006"/>
          </a:xfrm>
          <a:custGeom>
            <a:avLst/>
            <a:gdLst/>
            <a:ahLst/>
            <a:cxnLst/>
            <a:rect l="l" t="t" r="r" b="b"/>
            <a:pathLst>
              <a:path w="5446231" h="911006">
                <a:moveTo>
                  <a:pt x="0" y="0"/>
                </a:moveTo>
                <a:lnTo>
                  <a:pt x="5446232" y="0"/>
                </a:lnTo>
                <a:lnTo>
                  <a:pt x="5446232" y="911006"/>
                </a:lnTo>
                <a:lnTo>
                  <a:pt x="0" y="9110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9" name="Freeform 9"/>
          <p:cNvSpPr/>
          <p:nvPr/>
        </p:nvSpPr>
        <p:spPr>
          <a:xfrm rot="8648515">
            <a:off x="7453593" y="5677695"/>
            <a:ext cx="1843522" cy="1578725"/>
          </a:xfrm>
          <a:custGeom>
            <a:avLst/>
            <a:gdLst/>
            <a:ahLst/>
            <a:cxnLst/>
            <a:rect l="l" t="t" r="r" b="b"/>
            <a:pathLst>
              <a:path w="1843522" h="1578725">
                <a:moveTo>
                  <a:pt x="0" y="0"/>
                </a:moveTo>
                <a:lnTo>
                  <a:pt x="1843522" y="0"/>
                </a:lnTo>
                <a:lnTo>
                  <a:pt x="1843522" y="1578725"/>
                </a:lnTo>
                <a:lnTo>
                  <a:pt x="0" y="157872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0" name="Freeform 10"/>
          <p:cNvSpPr/>
          <p:nvPr/>
        </p:nvSpPr>
        <p:spPr>
          <a:xfrm>
            <a:off x="8313475" y="1070821"/>
            <a:ext cx="1704024" cy="2006881"/>
          </a:xfrm>
          <a:custGeom>
            <a:avLst/>
            <a:gdLst/>
            <a:ahLst/>
            <a:cxnLst/>
            <a:rect l="l" t="t" r="r" b="b"/>
            <a:pathLst>
              <a:path w="1704024" h="2006881">
                <a:moveTo>
                  <a:pt x="0" y="0"/>
                </a:moveTo>
                <a:lnTo>
                  <a:pt x="1704024" y="0"/>
                </a:lnTo>
                <a:lnTo>
                  <a:pt x="1704024" y="2006881"/>
                </a:lnTo>
                <a:lnTo>
                  <a:pt x="0" y="2006881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1" name="TextBox 11"/>
          <p:cNvSpPr txBox="1"/>
          <p:nvPr/>
        </p:nvSpPr>
        <p:spPr>
          <a:xfrm>
            <a:off x="1620072" y="2823041"/>
            <a:ext cx="3940075" cy="4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9"/>
              </a:lnSpc>
              <a:spcBef>
                <a:spcPct val="0"/>
              </a:spcBef>
            </a:pPr>
            <a:r>
              <a:rPr lang="en-US" sz="2645">
                <a:solidFill>
                  <a:srgbClr val="000000"/>
                </a:solidFill>
                <a:latin typeface="Scripter"/>
              </a:rPr>
              <a:t>¿DÓNDE SE REGULA?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688656" y="3186109"/>
            <a:ext cx="3940075" cy="4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9"/>
              </a:lnSpc>
              <a:spcBef>
                <a:spcPct val="0"/>
              </a:spcBef>
            </a:pPr>
            <a:r>
              <a:rPr lang="en-US" sz="2645">
                <a:solidFill>
                  <a:srgbClr val="000000"/>
                </a:solidFill>
                <a:latin typeface="Scripter"/>
              </a:rPr>
              <a:t>LÍMITES DE LA JORNADA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021197" y="7693189"/>
            <a:ext cx="3940075" cy="4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9"/>
              </a:lnSpc>
              <a:spcBef>
                <a:spcPct val="0"/>
              </a:spcBef>
            </a:pPr>
            <a:r>
              <a:rPr lang="en-US" sz="2645">
                <a:solidFill>
                  <a:srgbClr val="000000"/>
                </a:solidFill>
                <a:latin typeface="Scripter Thin"/>
              </a:rPr>
              <a:t>¿CÓMO SE COMPUTA?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1159885" y="4207156"/>
            <a:ext cx="6997619" cy="2874159"/>
            <a:chOff x="0" y="0"/>
            <a:chExt cx="2015024" cy="8276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015024" cy="827639"/>
            </a:xfrm>
            <a:custGeom>
              <a:avLst/>
              <a:gdLst/>
              <a:ahLst/>
              <a:cxnLst/>
              <a:rect l="l" t="t" r="r" b="b"/>
              <a:pathLst>
                <a:path w="2015024" h="827639">
                  <a:moveTo>
                    <a:pt x="39829" y="0"/>
                  </a:moveTo>
                  <a:lnTo>
                    <a:pt x="1975195" y="0"/>
                  </a:lnTo>
                  <a:cubicBezTo>
                    <a:pt x="1997192" y="0"/>
                    <a:pt x="2015024" y="17832"/>
                    <a:pt x="2015024" y="39829"/>
                  </a:cubicBezTo>
                  <a:lnTo>
                    <a:pt x="2015024" y="787809"/>
                  </a:lnTo>
                  <a:cubicBezTo>
                    <a:pt x="2015024" y="798373"/>
                    <a:pt x="2010827" y="808503"/>
                    <a:pt x="2003358" y="815973"/>
                  </a:cubicBezTo>
                  <a:cubicBezTo>
                    <a:pt x="1995889" y="823442"/>
                    <a:pt x="1985758" y="827639"/>
                    <a:pt x="1975195" y="827639"/>
                  </a:cubicBezTo>
                  <a:lnTo>
                    <a:pt x="39829" y="827639"/>
                  </a:lnTo>
                  <a:cubicBezTo>
                    <a:pt x="17832" y="827639"/>
                    <a:pt x="0" y="809806"/>
                    <a:pt x="0" y="787809"/>
                  </a:cubicBezTo>
                  <a:lnTo>
                    <a:pt x="0" y="39829"/>
                  </a:lnTo>
                  <a:cubicBezTo>
                    <a:pt x="0" y="17832"/>
                    <a:pt x="17832" y="0"/>
                    <a:pt x="39829" y="0"/>
                  </a:cubicBezTo>
                  <a:close/>
                </a:path>
              </a:pathLst>
            </a:custGeom>
            <a:solidFill>
              <a:srgbClr val="FFC795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8575"/>
              <a:ext cx="2015024" cy="799063"/>
            </a:xfrm>
            <a:prstGeom prst="rect">
              <a:avLst/>
            </a:prstGeom>
          </p:spPr>
          <p:txBody>
            <a:bodyPr lIns="71438" tIns="71438" rIns="71438" bIns="71438" rtlCol="0" anchor="ctr"/>
            <a:lstStyle/>
            <a:p>
              <a:pPr algn="ctr">
                <a:lnSpc>
                  <a:spcPts val="2598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7031562" y="4207156"/>
            <a:ext cx="4224876" cy="66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26"/>
              </a:lnSpc>
            </a:pPr>
            <a:r>
              <a:rPr lang="en-US" sz="4376">
                <a:solidFill>
                  <a:srgbClr val="000000"/>
                </a:solidFill>
                <a:latin typeface="Scripter"/>
              </a:rPr>
              <a:t>JORNADA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363538" y="3841584"/>
            <a:ext cx="4438355" cy="1531193"/>
            <a:chOff x="0" y="0"/>
            <a:chExt cx="1278062" cy="44092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278062" cy="440920"/>
            </a:xfrm>
            <a:custGeom>
              <a:avLst/>
              <a:gdLst/>
              <a:ahLst/>
              <a:cxnLst/>
              <a:rect l="l" t="t" r="r" b="b"/>
              <a:pathLst>
                <a:path w="1278062" h="440920">
                  <a:moveTo>
                    <a:pt x="62796" y="0"/>
                  </a:moveTo>
                  <a:lnTo>
                    <a:pt x="1215266" y="0"/>
                  </a:lnTo>
                  <a:cubicBezTo>
                    <a:pt x="1249947" y="0"/>
                    <a:pt x="1278062" y="28115"/>
                    <a:pt x="1278062" y="62796"/>
                  </a:cubicBezTo>
                  <a:lnTo>
                    <a:pt x="1278062" y="378124"/>
                  </a:lnTo>
                  <a:cubicBezTo>
                    <a:pt x="1278062" y="412805"/>
                    <a:pt x="1249947" y="440920"/>
                    <a:pt x="1215266" y="440920"/>
                  </a:cubicBezTo>
                  <a:lnTo>
                    <a:pt x="62796" y="440920"/>
                  </a:lnTo>
                  <a:cubicBezTo>
                    <a:pt x="28115" y="440920"/>
                    <a:pt x="0" y="412805"/>
                    <a:pt x="0" y="378124"/>
                  </a:cubicBezTo>
                  <a:lnTo>
                    <a:pt x="0" y="62796"/>
                  </a:lnTo>
                  <a:cubicBezTo>
                    <a:pt x="0" y="28115"/>
                    <a:pt x="28115" y="0"/>
                    <a:pt x="62796" y="0"/>
                  </a:cubicBezTo>
                  <a:close/>
                </a:path>
              </a:pathLst>
            </a:custGeom>
            <a:solidFill>
              <a:srgbClr val="FFC5D9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28575"/>
              <a:ext cx="1278062" cy="412345"/>
            </a:xfrm>
            <a:prstGeom prst="rect">
              <a:avLst/>
            </a:prstGeom>
          </p:spPr>
          <p:txBody>
            <a:bodyPr lIns="71438" tIns="71438" rIns="71438" bIns="71438" rtlCol="0" anchor="ctr"/>
            <a:lstStyle/>
            <a:p>
              <a:pPr algn="ctr">
                <a:lnSpc>
                  <a:spcPts val="2598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041697" y="3942123"/>
            <a:ext cx="5096824" cy="1135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67"/>
              </a:lnSpc>
            </a:pPr>
            <a:r>
              <a:rPr lang="en-US" sz="2181">
                <a:solidFill>
                  <a:srgbClr val="000000"/>
                </a:solidFill>
                <a:latin typeface="Poppins Bold"/>
              </a:rPr>
              <a:t>Estatuto de trabajadores</a:t>
            </a:r>
          </a:p>
          <a:p>
            <a:pPr algn="ctr">
              <a:lnSpc>
                <a:spcPts val="2967"/>
              </a:lnSpc>
            </a:pPr>
            <a:r>
              <a:rPr lang="en-US" sz="2181">
                <a:solidFill>
                  <a:srgbClr val="000000"/>
                </a:solidFill>
                <a:latin typeface="Poppins Bold"/>
              </a:rPr>
              <a:t>Convenios colectivos</a:t>
            </a:r>
          </a:p>
          <a:p>
            <a:pPr algn="ctr">
              <a:lnSpc>
                <a:spcPts val="2967"/>
              </a:lnSpc>
              <a:spcBef>
                <a:spcPct val="0"/>
              </a:spcBef>
            </a:pPr>
            <a:r>
              <a:rPr lang="en-US" sz="2181">
                <a:solidFill>
                  <a:srgbClr val="000000"/>
                </a:solidFill>
                <a:latin typeface="Poppins Bold"/>
              </a:rPr>
              <a:t>Contrato de trabajo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421087" y="4324734"/>
            <a:ext cx="6475214" cy="1580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4"/>
              </a:lnSpc>
            </a:pPr>
            <a:r>
              <a:rPr lang="en-US" sz="2231">
                <a:solidFill>
                  <a:srgbClr val="000000"/>
                </a:solidFill>
                <a:latin typeface="Poppins Bold"/>
              </a:rPr>
              <a:t>Menor de 18 ---&gt; 8h diarias NO horas extra</a:t>
            </a:r>
          </a:p>
          <a:p>
            <a:pPr algn="ctr">
              <a:lnSpc>
                <a:spcPts val="3034"/>
              </a:lnSpc>
            </a:pPr>
            <a:endParaRPr lang="en-US" sz="2231">
              <a:solidFill>
                <a:srgbClr val="000000"/>
              </a:solidFill>
              <a:latin typeface="Poppins Bold"/>
            </a:endParaRPr>
          </a:p>
          <a:p>
            <a:pPr algn="ctr">
              <a:lnSpc>
                <a:spcPts val="3034"/>
              </a:lnSpc>
            </a:pPr>
            <a:r>
              <a:rPr lang="en-US" sz="2231">
                <a:solidFill>
                  <a:srgbClr val="000000"/>
                </a:solidFill>
                <a:latin typeface="Poppins Bold"/>
              </a:rPr>
              <a:t>Mayores de 18 ----&gt; 9h diarias SI horas extra</a:t>
            </a:r>
          </a:p>
          <a:p>
            <a:pPr algn="ctr">
              <a:lnSpc>
                <a:spcPts val="3442"/>
              </a:lnSpc>
              <a:spcBef>
                <a:spcPct val="0"/>
              </a:spcBef>
            </a:pPr>
            <a:endParaRPr lang="en-US" sz="2231">
              <a:solidFill>
                <a:srgbClr val="000000"/>
              </a:solidFill>
              <a:latin typeface="Poppins Bold"/>
            </a:endParaRPr>
          </a:p>
        </p:txBody>
      </p:sp>
      <p:sp>
        <p:nvSpPr>
          <p:cNvPr id="23" name="Freeform 23"/>
          <p:cNvSpPr/>
          <p:nvPr/>
        </p:nvSpPr>
        <p:spPr>
          <a:xfrm rot="5400000">
            <a:off x="14287516" y="5919775"/>
            <a:ext cx="742356" cy="352210"/>
          </a:xfrm>
          <a:custGeom>
            <a:avLst/>
            <a:gdLst/>
            <a:ahLst/>
            <a:cxnLst/>
            <a:rect l="l" t="t" r="r" b="b"/>
            <a:pathLst>
              <a:path w="742356" h="352210">
                <a:moveTo>
                  <a:pt x="0" y="0"/>
                </a:moveTo>
                <a:lnTo>
                  <a:pt x="742356" y="0"/>
                </a:lnTo>
                <a:lnTo>
                  <a:pt x="742356" y="352210"/>
                </a:lnTo>
                <a:lnTo>
                  <a:pt x="0" y="35221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-56870" b="-212602"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4" name="TextBox 24"/>
          <p:cNvSpPr txBox="1"/>
          <p:nvPr/>
        </p:nvSpPr>
        <p:spPr>
          <a:xfrm>
            <a:off x="13109929" y="6552908"/>
            <a:ext cx="3097530" cy="4002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70"/>
              </a:lnSpc>
              <a:spcBef>
                <a:spcPct val="0"/>
              </a:spcBef>
            </a:pPr>
            <a:r>
              <a:rPr lang="en-US" sz="2331">
                <a:solidFill>
                  <a:srgbClr val="000000"/>
                </a:solidFill>
                <a:latin typeface="Poppins Bold"/>
              </a:rPr>
              <a:t>40 horas semanales</a:t>
            </a:r>
          </a:p>
        </p:txBody>
      </p:sp>
      <p:sp>
        <p:nvSpPr>
          <p:cNvPr id="25" name="Freeform 25"/>
          <p:cNvSpPr/>
          <p:nvPr/>
        </p:nvSpPr>
        <p:spPr>
          <a:xfrm rot="1129667">
            <a:off x="10294439" y="3010047"/>
            <a:ext cx="1759279" cy="1506583"/>
          </a:xfrm>
          <a:custGeom>
            <a:avLst/>
            <a:gdLst/>
            <a:ahLst/>
            <a:cxnLst/>
            <a:rect l="l" t="t" r="r" b="b"/>
            <a:pathLst>
              <a:path w="1759279" h="1506583">
                <a:moveTo>
                  <a:pt x="0" y="0"/>
                </a:moveTo>
                <a:lnTo>
                  <a:pt x="1759279" y="0"/>
                </a:lnTo>
                <a:lnTo>
                  <a:pt x="1759279" y="1506583"/>
                </a:lnTo>
                <a:lnTo>
                  <a:pt x="0" y="15065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6" name="Freeform 26"/>
          <p:cNvSpPr/>
          <p:nvPr/>
        </p:nvSpPr>
        <p:spPr>
          <a:xfrm rot="-6998444">
            <a:off x="6151922" y="2998959"/>
            <a:ext cx="1759279" cy="1506583"/>
          </a:xfrm>
          <a:custGeom>
            <a:avLst/>
            <a:gdLst/>
            <a:ahLst/>
            <a:cxnLst/>
            <a:rect l="l" t="t" r="r" b="b"/>
            <a:pathLst>
              <a:path w="1759279" h="1506583">
                <a:moveTo>
                  <a:pt x="0" y="0"/>
                </a:moveTo>
                <a:lnTo>
                  <a:pt x="1759280" y="0"/>
                </a:lnTo>
                <a:lnTo>
                  <a:pt x="1759280" y="1506583"/>
                </a:lnTo>
                <a:lnTo>
                  <a:pt x="0" y="150658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7" name="Freeform 27"/>
          <p:cNvSpPr/>
          <p:nvPr/>
        </p:nvSpPr>
        <p:spPr>
          <a:xfrm>
            <a:off x="866994" y="5212612"/>
            <a:ext cx="1482247" cy="1404092"/>
          </a:xfrm>
          <a:custGeom>
            <a:avLst/>
            <a:gdLst/>
            <a:ahLst/>
            <a:cxnLst/>
            <a:rect l="l" t="t" r="r" b="b"/>
            <a:pathLst>
              <a:path w="1482247" h="1404092">
                <a:moveTo>
                  <a:pt x="0" y="0"/>
                </a:moveTo>
                <a:lnTo>
                  <a:pt x="1482247" y="0"/>
                </a:lnTo>
                <a:lnTo>
                  <a:pt x="1482247" y="1404093"/>
                </a:lnTo>
                <a:lnTo>
                  <a:pt x="0" y="1404093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8" name="Freeform 28"/>
          <p:cNvSpPr/>
          <p:nvPr/>
        </p:nvSpPr>
        <p:spPr>
          <a:xfrm>
            <a:off x="11159885" y="5914658"/>
            <a:ext cx="1009391" cy="1186250"/>
          </a:xfrm>
          <a:custGeom>
            <a:avLst/>
            <a:gdLst/>
            <a:ahLst/>
            <a:cxnLst/>
            <a:rect l="l" t="t" r="r" b="b"/>
            <a:pathLst>
              <a:path w="1009391" h="1186250">
                <a:moveTo>
                  <a:pt x="0" y="0"/>
                </a:moveTo>
                <a:lnTo>
                  <a:pt x="1009391" y="0"/>
                </a:lnTo>
                <a:lnTo>
                  <a:pt x="1009391" y="1186250"/>
                </a:lnTo>
                <a:lnTo>
                  <a:pt x="0" y="1186250"/>
                </a:lnTo>
                <a:lnTo>
                  <a:pt x="0" y="0"/>
                </a:lnTo>
                <a:close/>
              </a:path>
            </a:pathLst>
          </a:custGeom>
          <a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29" name="Freeform 29"/>
          <p:cNvSpPr/>
          <p:nvPr/>
        </p:nvSpPr>
        <p:spPr>
          <a:xfrm>
            <a:off x="17259300" y="7750339"/>
            <a:ext cx="828538" cy="898809"/>
          </a:xfrm>
          <a:custGeom>
            <a:avLst/>
            <a:gdLst/>
            <a:ahLst/>
            <a:cxnLst/>
            <a:rect l="l" t="t" r="r" b="b"/>
            <a:pathLst>
              <a:path w="828538" h="898809">
                <a:moveTo>
                  <a:pt x="0" y="0"/>
                </a:moveTo>
                <a:lnTo>
                  <a:pt x="828538" y="0"/>
                </a:lnTo>
                <a:lnTo>
                  <a:pt x="828538" y="898808"/>
                </a:lnTo>
                <a:lnTo>
                  <a:pt x="0" y="898808"/>
                </a:lnTo>
                <a:lnTo>
                  <a:pt x="0" y="0"/>
                </a:lnTo>
                <a:close/>
              </a:path>
            </a:pathLst>
          </a:custGeom>
          <a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30" name="TextBox 30"/>
          <p:cNvSpPr txBox="1"/>
          <p:nvPr/>
        </p:nvSpPr>
        <p:spPr>
          <a:xfrm>
            <a:off x="7349039" y="8412878"/>
            <a:ext cx="4820236" cy="1328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74"/>
              </a:lnSpc>
              <a:spcBef>
                <a:spcPct val="0"/>
              </a:spcBef>
            </a:pPr>
            <a:r>
              <a:rPr lang="en-US" sz="2361">
                <a:solidFill>
                  <a:srgbClr val="000000"/>
                </a:solidFill>
                <a:latin typeface="Poppins Bold"/>
              </a:rPr>
              <a:t>El trabajador se encuentre en su puesto de trabajo tanto al comienzo como al final de la jornada diaria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2361338" y="8261980"/>
            <a:ext cx="5534964" cy="1573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0958" lvl="1" indent="-245479">
              <a:lnSpc>
                <a:spcPts val="3092"/>
              </a:lnSpc>
              <a:buFont typeface="Arial"/>
              <a:buChar char="•"/>
            </a:pPr>
            <a:r>
              <a:rPr lang="en-US" sz="2274">
                <a:solidFill>
                  <a:srgbClr val="000000"/>
                </a:solidFill>
                <a:latin typeface="Poppins Bold"/>
              </a:rPr>
              <a:t>Reconocimientos médicos</a:t>
            </a:r>
          </a:p>
          <a:p>
            <a:pPr>
              <a:lnSpc>
                <a:spcPts val="3092"/>
              </a:lnSpc>
            </a:pPr>
            <a:endParaRPr lang="en-US" sz="2274">
              <a:solidFill>
                <a:srgbClr val="000000"/>
              </a:solidFill>
              <a:latin typeface="Poppins Bold"/>
            </a:endParaRPr>
          </a:p>
          <a:p>
            <a:pPr marL="490958" lvl="1" indent="-245479">
              <a:lnSpc>
                <a:spcPts val="3092"/>
              </a:lnSpc>
              <a:buFont typeface="Arial"/>
              <a:buChar char="•"/>
            </a:pPr>
            <a:r>
              <a:rPr lang="en-US" sz="2274">
                <a:solidFill>
                  <a:srgbClr val="000000"/>
                </a:solidFill>
                <a:latin typeface="Poppins Bold"/>
              </a:rPr>
              <a:t>Formación de prevención de riesgos laborales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3" name="Freeform 3"/>
          <p:cNvSpPr/>
          <p:nvPr/>
        </p:nvSpPr>
        <p:spPr>
          <a:xfrm>
            <a:off x="11989424" y="3077702"/>
            <a:ext cx="5446231" cy="911006"/>
          </a:xfrm>
          <a:custGeom>
            <a:avLst/>
            <a:gdLst/>
            <a:ahLst/>
            <a:cxnLst/>
            <a:rect l="l" t="t" r="r" b="b"/>
            <a:pathLst>
              <a:path w="5446231" h="911006">
                <a:moveTo>
                  <a:pt x="0" y="0"/>
                </a:moveTo>
                <a:lnTo>
                  <a:pt x="5446232" y="0"/>
                </a:lnTo>
                <a:lnTo>
                  <a:pt x="5446232" y="911006"/>
                </a:lnTo>
                <a:lnTo>
                  <a:pt x="0" y="9110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4" name="Freeform 4"/>
          <p:cNvSpPr/>
          <p:nvPr/>
        </p:nvSpPr>
        <p:spPr>
          <a:xfrm>
            <a:off x="902380" y="3077702"/>
            <a:ext cx="5446231" cy="911006"/>
          </a:xfrm>
          <a:custGeom>
            <a:avLst/>
            <a:gdLst/>
            <a:ahLst/>
            <a:cxnLst/>
            <a:rect l="l" t="t" r="r" b="b"/>
            <a:pathLst>
              <a:path w="5446231" h="911006">
                <a:moveTo>
                  <a:pt x="0" y="0"/>
                </a:moveTo>
                <a:lnTo>
                  <a:pt x="5446232" y="0"/>
                </a:lnTo>
                <a:lnTo>
                  <a:pt x="5446232" y="911006"/>
                </a:lnTo>
                <a:lnTo>
                  <a:pt x="0" y="91100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5" name="Freeform 5"/>
          <p:cNvSpPr/>
          <p:nvPr/>
        </p:nvSpPr>
        <p:spPr>
          <a:xfrm rot="-9146199">
            <a:off x="6560118" y="4370500"/>
            <a:ext cx="1495991" cy="1281112"/>
          </a:xfrm>
          <a:custGeom>
            <a:avLst/>
            <a:gdLst/>
            <a:ahLst/>
            <a:cxnLst/>
            <a:rect l="l" t="t" r="r" b="b"/>
            <a:pathLst>
              <a:path w="1495991" h="1281112">
                <a:moveTo>
                  <a:pt x="0" y="0"/>
                </a:moveTo>
                <a:lnTo>
                  <a:pt x="1495991" y="0"/>
                </a:lnTo>
                <a:lnTo>
                  <a:pt x="1495991" y="1281112"/>
                </a:lnTo>
                <a:lnTo>
                  <a:pt x="0" y="12811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6" name="Freeform 6"/>
          <p:cNvSpPr/>
          <p:nvPr/>
        </p:nvSpPr>
        <p:spPr>
          <a:xfrm rot="9094524" flipH="1">
            <a:off x="10306183" y="4370500"/>
            <a:ext cx="1495991" cy="1281112"/>
          </a:xfrm>
          <a:custGeom>
            <a:avLst/>
            <a:gdLst/>
            <a:ahLst/>
            <a:cxnLst/>
            <a:rect l="l" t="t" r="r" b="b"/>
            <a:pathLst>
              <a:path w="1495991" h="1281112">
                <a:moveTo>
                  <a:pt x="1495991" y="0"/>
                </a:moveTo>
                <a:lnTo>
                  <a:pt x="0" y="0"/>
                </a:lnTo>
                <a:lnTo>
                  <a:pt x="0" y="1281112"/>
                </a:lnTo>
                <a:lnTo>
                  <a:pt x="1495991" y="1281112"/>
                </a:lnTo>
                <a:lnTo>
                  <a:pt x="1495991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7" name="Freeform 7"/>
          <p:cNvSpPr/>
          <p:nvPr/>
        </p:nvSpPr>
        <p:spPr>
          <a:xfrm>
            <a:off x="8313475" y="1070821"/>
            <a:ext cx="1704024" cy="2006881"/>
          </a:xfrm>
          <a:custGeom>
            <a:avLst/>
            <a:gdLst/>
            <a:ahLst/>
            <a:cxnLst/>
            <a:rect l="l" t="t" r="r" b="b"/>
            <a:pathLst>
              <a:path w="1704024" h="2006881">
                <a:moveTo>
                  <a:pt x="0" y="0"/>
                </a:moveTo>
                <a:lnTo>
                  <a:pt x="1704024" y="0"/>
                </a:lnTo>
                <a:lnTo>
                  <a:pt x="1704024" y="2006881"/>
                </a:lnTo>
                <a:lnTo>
                  <a:pt x="0" y="20068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8" name="TextBox 8"/>
          <p:cNvSpPr txBox="1"/>
          <p:nvPr/>
        </p:nvSpPr>
        <p:spPr>
          <a:xfrm>
            <a:off x="1570597" y="3278544"/>
            <a:ext cx="3940075" cy="4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9"/>
              </a:lnSpc>
              <a:spcBef>
                <a:spcPct val="0"/>
              </a:spcBef>
            </a:pPr>
            <a:r>
              <a:rPr lang="en-US" sz="2645">
                <a:solidFill>
                  <a:srgbClr val="000000"/>
                </a:solidFill>
                <a:latin typeface="Scripter"/>
              </a:rPr>
              <a:t>TIPOS DE JORNADA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742502" y="3278544"/>
            <a:ext cx="3940075" cy="45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9"/>
              </a:lnSpc>
              <a:spcBef>
                <a:spcPct val="0"/>
              </a:spcBef>
            </a:pPr>
            <a:r>
              <a:rPr lang="en-US" sz="2645">
                <a:solidFill>
                  <a:srgbClr val="000000"/>
                </a:solidFill>
                <a:latin typeface="Scripter"/>
              </a:rPr>
              <a:t>REGISTROS DE JORNADA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031562" y="4207156"/>
            <a:ext cx="4224876" cy="66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26"/>
              </a:lnSpc>
            </a:pPr>
            <a:r>
              <a:rPr lang="en-US" sz="4376">
                <a:solidFill>
                  <a:srgbClr val="000000"/>
                </a:solidFill>
                <a:latin typeface="Scripter"/>
              </a:rPr>
              <a:t>JORNADA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02380" y="4184479"/>
            <a:ext cx="5446231" cy="5454944"/>
            <a:chOff x="0" y="0"/>
            <a:chExt cx="1568289" cy="157079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568289" cy="1570798"/>
            </a:xfrm>
            <a:custGeom>
              <a:avLst/>
              <a:gdLst/>
              <a:ahLst/>
              <a:cxnLst/>
              <a:rect l="l" t="t" r="r" b="b"/>
              <a:pathLst>
                <a:path w="1568289" h="1570798">
                  <a:moveTo>
                    <a:pt x="51175" y="0"/>
                  </a:moveTo>
                  <a:lnTo>
                    <a:pt x="1517114" y="0"/>
                  </a:lnTo>
                  <a:cubicBezTo>
                    <a:pt x="1530686" y="0"/>
                    <a:pt x="1543703" y="5392"/>
                    <a:pt x="1553300" y="14989"/>
                  </a:cubicBezTo>
                  <a:cubicBezTo>
                    <a:pt x="1562897" y="24586"/>
                    <a:pt x="1568289" y="37602"/>
                    <a:pt x="1568289" y="51175"/>
                  </a:cubicBezTo>
                  <a:lnTo>
                    <a:pt x="1568289" y="1519623"/>
                  </a:lnTo>
                  <a:cubicBezTo>
                    <a:pt x="1568289" y="1533195"/>
                    <a:pt x="1562897" y="1546212"/>
                    <a:pt x="1553300" y="1555809"/>
                  </a:cubicBezTo>
                  <a:cubicBezTo>
                    <a:pt x="1543703" y="1565406"/>
                    <a:pt x="1530686" y="1570798"/>
                    <a:pt x="1517114" y="1570798"/>
                  </a:cubicBezTo>
                  <a:lnTo>
                    <a:pt x="51175" y="1570798"/>
                  </a:lnTo>
                  <a:cubicBezTo>
                    <a:pt x="37602" y="1570798"/>
                    <a:pt x="24586" y="1565406"/>
                    <a:pt x="14989" y="1555809"/>
                  </a:cubicBezTo>
                  <a:cubicBezTo>
                    <a:pt x="5392" y="1546212"/>
                    <a:pt x="0" y="1533195"/>
                    <a:pt x="0" y="1519623"/>
                  </a:cubicBezTo>
                  <a:lnTo>
                    <a:pt x="0" y="51175"/>
                  </a:lnTo>
                  <a:cubicBezTo>
                    <a:pt x="0" y="37602"/>
                    <a:pt x="5392" y="24586"/>
                    <a:pt x="14989" y="14989"/>
                  </a:cubicBezTo>
                  <a:cubicBezTo>
                    <a:pt x="24586" y="5392"/>
                    <a:pt x="37602" y="0"/>
                    <a:pt x="51175" y="0"/>
                  </a:cubicBezTo>
                  <a:close/>
                </a:path>
              </a:pathLst>
            </a:custGeom>
            <a:solidFill>
              <a:srgbClr val="A5F7FF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28575"/>
              <a:ext cx="1568289" cy="1542223"/>
            </a:xfrm>
            <a:prstGeom prst="rect">
              <a:avLst/>
            </a:prstGeom>
          </p:spPr>
          <p:txBody>
            <a:bodyPr lIns="71438" tIns="71438" rIns="71438" bIns="71438" rtlCol="0" anchor="ctr"/>
            <a:lstStyle/>
            <a:p>
              <a:pPr algn="ctr">
                <a:lnSpc>
                  <a:spcPts val="2598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397904" y="4207156"/>
            <a:ext cx="5536970" cy="4406375"/>
            <a:chOff x="0" y="0"/>
            <a:chExt cx="1594418" cy="126885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94418" cy="1268853"/>
            </a:xfrm>
            <a:custGeom>
              <a:avLst/>
              <a:gdLst/>
              <a:ahLst/>
              <a:cxnLst/>
              <a:rect l="l" t="t" r="r" b="b"/>
              <a:pathLst>
                <a:path w="1594418" h="1268853">
                  <a:moveTo>
                    <a:pt x="50336" y="0"/>
                  </a:moveTo>
                  <a:lnTo>
                    <a:pt x="1544082" y="0"/>
                  </a:lnTo>
                  <a:cubicBezTo>
                    <a:pt x="1571881" y="0"/>
                    <a:pt x="1594418" y="22536"/>
                    <a:pt x="1594418" y="50336"/>
                  </a:cubicBezTo>
                  <a:lnTo>
                    <a:pt x="1594418" y="1218517"/>
                  </a:lnTo>
                  <a:cubicBezTo>
                    <a:pt x="1594418" y="1231867"/>
                    <a:pt x="1589114" y="1244670"/>
                    <a:pt x="1579675" y="1254110"/>
                  </a:cubicBezTo>
                  <a:cubicBezTo>
                    <a:pt x="1570235" y="1263550"/>
                    <a:pt x="1557431" y="1268853"/>
                    <a:pt x="1544082" y="1268853"/>
                  </a:cubicBezTo>
                  <a:lnTo>
                    <a:pt x="50336" y="1268853"/>
                  </a:lnTo>
                  <a:cubicBezTo>
                    <a:pt x="22536" y="1268853"/>
                    <a:pt x="0" y="1246317"/>
                    <a:pt x="0" y="1218517"/>
                  </a:cubicBezTo>
                  <a:lnTo>
                    <a:pt x="0" y="50336"/>
                  </a:lnTo>
                  <a:cubicBezTo>
                    <a:pt x="0" y="22536"/>
                    <a:pt x="22536" y="0"/>
                    <a:pt x="50336" y="0"/>
                  </a:cubicBezTo>
                  <a:close/>
                </a:path>
              </a:pathLst>
            </a:custGeom>
            <a:solidFill>
              <a:srgbClr val="FFB1B1"/>
            </a:solidFill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28575"/>
              <a:ext cx="1594418" cy="1240278"/>
            </a:xfrm>
            <a:prstGeom prst="rect">
              <a:avLst/>
            </a:prstGeom>
          </p:spPr>
          <p:txBody>
            <a:bodyPr lIns="71438" tIns="71438" rIns="71438" bIns="71438" rtlCol="0" anchor="ctr"/>
            <a:lstStyle/>
            <a:p>
              <a:pPr algn="ctr">
                <a:lnSpc>
                  <a:spcPts val="2598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17149647" y="3730717"/>
            <a:ext cx="1019677" cy="1122065"/>
          </a:xfrm>
          <a:custGeom>
            <a:avLst/>
            <a:gdLst/>
            <a:ahLst/>
            <a:cxnLst/>
            <a:rect l="l" t="t" r="r" b="b"/>
            <a:pathLst>
              <a:path w="1019677" h="1122065">
                <a:moveTo>
                  <a:pt x="0" y="0"/>
                </a:moveTo>
                <a:lnTo>
                  <a:pt x="1019677" y="0"/>
                </a:lnTo>
                <a:lnTo>
                  <a:pt x="1019677" y="1122065"/>
                </a:lnTo>
                <a:lnTo>
                  <a:pt x="0" y="112206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8" name="Freeform 18"/>
          <p:cNvSpPr/>
          <p:nvPr/>
        </p:nvSpPr>
        <p:spPr>
          <a:xfrm>
            <a:off x="5529867" y="8849205"/>
            <a:ext cx="1185497" cy="1261167"/>
          </a:xfrm>
          <a:custGeom>
            <a:avLst/>
            <a:gdLst/>
            <a:ahLst/>
            <a:cxnLst/>
            <a:rect l="l" t="t" r="r" b="b"/>
            <a:pathLst>
              <a:path w="1185497" h="1261167">
                <a:moveTo>
                  <a:pt x="0" y="0"/>
                </a:moveTo>
                <a:lnTo>
                  <a:pt x="1185498" y="0"/>
                </a:lnTo>
                <a:lnTo>
                  <a:pt x="1185498" y="1261167"/>
                </a:lnTo>
                <a:lnTo>
                  <a:pt x="0" y="1261167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19" name="TextBox 19"/>
          <p:cNvSpPr txBox="1"/>
          <p:nvPr/>
        </p:nvSpPr>
        <p:spPr>
          <a:xfrm>
            <a:off x="12702704" y="4364908"/>
            <a:ext cx="3651913" cy="3632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2260" lvl="1" indent="-236130">
              <a:lnSpc>
                <a:spcPts val="2384"/>
              </a:lnSpc>
              <a:buFont typeface="Arial"/>
              <a:buChar char="•"/>
            </a:pPr>
            <a:r>
              <a:rPr lang="en-US" sz="2187">
                <a:solidFill>
                  <a:srgbClr val="000000"/>
                </a:solidFill>
                <a:latin typeface="Poppins Bold"/>
              </a:rPr>
              <a:t> Horario concreto de inicio y finalización de la jornada de trabajo</a:t>
            </a:r>
          </a:p>
          <a:p>
            <a:pPr>
              <a:lnSpc>
                <a:spcPts val="2384"/>
              </a:lnSpc>
            </a:pPr>
            <a:endParaRPr lang="en-US" sz="2187">
              <a:solidFill>
                <a:srgbClr val="000000"/>
              </a:solidFill>
              <a:latin typeface="Poppins Bold"/>
            </a:endParaRPr>
          </a:p>
          <a:p>
            <a:pPr marL="472260" lvl="1" indent="-236130">
              <a:lnSpc>
                <a:spcPts val="2384"/>
              </a:lnSpc>
              <a:buFont typeface="Arial"/>
              <a:buChar char="•"/>
            </a:pPr>
            <a:r>
              <a:rPr lang="en-US" sz="2187">
                <a:solidFill>
                  <a:srgbClr val="000000"/>
                </a:solidFill>
                <a:latin typeface="Poppins Bold"/>
              </a:rPr>
              <a:t> Se organizará y documentará el registro </a:t>
            </a:r>
          </a:p>
          <a:p>
            <a:pPr>
              <a:lnSpc>
                <a:spcPts val="2384"/>
              </a:lnSpc>
            </a:pPr>
            <a:endParaRPr lang="en-US" sz="2187">
              <a:solidFill>
                <a:srgbClr val="000000"/>
              </a:solidFill>
              <a:latin typeface="Poppins Bold"/>
            </a:endParaRPr>
          </a:p>
          <a:p>
            <a:pPr marL="472260" lvl="1" indent="-236130">
              <a:lnSpc>
                <a:spcPts val="2384"/>
              </a:lnSpc>
              <a:buFont typeface="Arial"/>
              <a:buChar char="•"/>
            </a:pPr>
            <a:r>
              <a:rPr lang="en-US" sz="2187">
                <a:solidFill>
                  <a:srgbClr val="000000"/>
                </a:solidFill>
                <a:latin typeface="Poppins Bold"/>
              </a:rPr>
              <a:t>Se conservarán los registros diarios de jornada durante cuatro años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28376" y="4376804"/>
            <a:ext cx="4994240" cy="48100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7031" lvl="1" indent="-253515">
              <a:lnSpc>
                <a:spcPts val="3193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Poppins Bold"/>
              </a:rPr>
              <a:t>Regular -&gt;Mismo nº horas al día</a:t>
            </a:r>
          </a:p>
          <a:p>
            <a:pPr marL="507031" lvl="1" indent="-253515">
              <a:lnSpc>
                <a:spcPts val="3193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Poppins Bold"/>
              </a:rPr>
              <a:t>Irregular -&gt;10% horas empresa</a:t>
            </a:r>
          </a:p>
          <a:p>
            <a:pPr marL="507031" lvl="1" indent="-253515">
              <a:lnSpc>
                <a:spcPts val="3193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Poppins Bold"/>
              </a:rPr>
              <a:t>Flexible -&gt; Entrada y salida flexible*</a:t>
            </a:r>
          </a:p>
          <a:p>
            <a:pPr marL="507031" lvl="1" indent="-253515">
              <a:lnSpc>
                <a:spcPts val="3193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Poppins Bold"/>
              </a:rPr>
              <a:t>Rígida -&gt; Horas fijas de entrada y salida</a:t>
            </a:r>
          </a:p>
          <a:p>
            <a:pPr marL="507031" lvl="1" indent="-253515">
              <a:lnSpc>
                <a:spcPts val="3193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Poppins Bold"/>
              </a:rPr>
              <a:t>Partida -&gt; Horas distribuidas distintos turnos</a:t>
            </a:r>
          </a:p>
          <a:p>
            <a:pPr marL="507031" lvl="1" indent="-253515">
              <a:lnSpc>
                <a:spcPts val="3193"/>
              </a:lnSpc>
              <a:buFont typeface="Arial"/>
              <a:buChar char="•"/>
            </a:pPr>
            <a:r>
              <a:rPr lang="en-US" sz="2348">
                <a:solidFill>
                  <a:srgbClr val="000000"/>
                </a:solidFill>
                <a:latin typeface="Poppins Bold"/>
              </a:rPr>
              <a:t>Continua -&gt; Horas mismo turno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5166389" y="7940294"/>
            <a:ext cx="2550914" cy="409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93"/>
              </a:lnSpc>
              <a:spcBef>
                <a:spcPct val="0"/>
              </a:spcBef>
            </a:pPr>
            <a:r>
              <a:rPr lang="en-US" sz="2348" u="sng">
                <a:solidFill>
                  <a:srgbClr val="000000"/>
                </a:solidFill>
                <a:latin typeface="Poppins Bold"/>
                <a:hlinkClick r:id="rId15" tooltip="https://www.rtve.es/play/videos/aqui-hay-trabajo/aqht-fichar/5201639/"/>
              </a:rPr>
              <a:t>Registro jornada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7011A000D569F45A2A9416E6F0BAB21" ma:contentTypeVersion="4" ma:contentTypeDescription="Crear nuevo documento." ma:contentTypeScope="" ma:versionID="44beacaa207413891ceeaccded3068a0">
  <xsd:schema xmlns:xsd="http://www.w3.org/2001/XMLSchema" xmlns:xs="http://www.w3.org/2001/XMLSchema" xmlns:p="http://schemas.microsoft.com/office/2006/metadata/properties" xmlns:ns2="7c9cdd11-d951-4650-9df3-029be922605b" targetNamespace="http://schemas.microsoft.com/office/2006/metadata/properties" ma:root="true" ma:fieldsID="9fceeac0e242f2ed36d43210aa5a5e9b" ns2:_="">
    <xsd:import namespace="7c9cdd11-d951-4650-9df3-029be922605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9cdd11-d951-4650-9df3-029be922605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091BE8-FA05-4A5E-B634-1256371A0804}"/>
</file>

<file path=customXml/itemProps2.xml><?xml version="1.0" encoding="utf-8"?>
<ds:datastoreItem xmlns:ds="http://schemas.openxmlformats.org/officeDocument/2006/customXml" ds:itemID="{45B0ED82-47DC-4296-A0DF-A4E0E2EA3FD5}"/>
</file>

<file path=customXml/itemProps3.xml><?xml version="1.0" encoding="utf-8"?>
<ds:datastoreItem xmlns:ds="http://schemas.openxmlformats.org/officeDocument/2006/customXml" ds:itemID="{F9A82D39-2FB3-4C99-9EDD-3C9E8A1F0B25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</Words>
  <Application>Microsoft Office PowerPoint</Application>
  <PresentationFormat>Personalizado</PresentationFormat>
  <Paragraphs>42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11" baseType="lpstr">
      <vt:lpstr>Scripter Thin</vt:lpstr>
      <vt:lpstr>Calibri</vt:lpstr>
      <vt:lpstr>Arial</vt:lpstr>
      <vt:lpstr>Poppins Bold</vt:lpstr>
      <vt:lpstr>Open Sans Bold</vt:lpstr>
      <vt:lpstr>Scripter</vt:lpstr>
      <vt:lpstr>DM Sans Bold</vt:lpstr>
      <vt:lpstr>Office Theme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Jornada</dc:title>
  <cp:lastModifiedBy>Patricia Rodríguez Salinas</cp:lastModifiedBy>
  <cp:revision>2</cp:revision>
  <dcterms:created xsi:type="dcterms:W3CDTF">2006-08-16T00:00:00Z</dcterms:created>
  <dcterms:modified xsi:type="dcterms:W3CDTF">2023-11-30T13:50:14Z</dcterms:modified>
  <dc:identifier>DAF1inwvXrY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0x010100E7011A000D569F45A2A9416E6F0BAB21</vt:lpwstr>
  </property>
</Properties>
</file>

<file path=docProps/thumbnail.jpeg>
</file>